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6"/>
  </p:notesMasterIdLst>
  <p:sldIdLst>
    <p:sldId id="292" r:id="rId2"/>
    <p:sldId id="285" r:id="rId3"/>
    <p:sldId id="376" r:id="rId4"/>
    <p:sldId id="382" r:id="rId5"/>
    <p:sldId id="377" r:id="rId6"/>
    <p:sldId id="387" r:id="rId7"/>
    <p:sldId id="389" r:id="rId8"/>
    <p:sldId id="390" r:id="rId9"/>
    <p:sldId id="391" r:id="rId10"/>
    <p:sldId id="399" r:id="rId11"/>
    <p:sldId id="393" r:id="rId12"/>
    <p:sldId id="330" r:id="rId13"/>
    <p:sldId id="398" r:id="rId14"/>
    <p:sldId id="375" r:id="rId15"/>
  </p:sldIdLst>
  <p:sldSz cx="12192000" cy="6858000"/>
  <p:notesSz cx="6888163" cy="100203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887"/>
    <a:srgbClr val="FFF357"/>
    <a:srgbClr val="31732A"/>
    <a:srgbClr val="2F7029"/>
    <a:srgbClr val="9ECA77"/>
    <a:srgbClr val="45A058"/>
    <a:srgbClr val="9DC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2" autoAdjust="0"/>
    <p:restoredTop sz="94660" autoAdjust="0"/>
  </p:normalViewPr>
  <p:slideViewPr>
    <p:cSldViewPr snapToGrid="0" snapToObjects="1">
      <p:cViewPr varScale="1">
        <p:scale>
          <a:sx n="71" d="100"/>
          <a:sy n="71" d="100"/>
        </p:scale>
        <p:origin x="-102" y="-552"/>
      </p:cViewPr>
      <p:guideLst>
        <p:guide orient="horz" pos="2199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10F59DB3-E2CB-43B2-9EE4-20819403EC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buFontTx/>
              <a:buNone/>
              <a:defRPr sz="13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7279A45-F3E0-4362-ACA0-029C3981177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buFontTx/>
              <a:buNone/>
              <a:defRPr sz="13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70A2AE8C-8237-4F2A-ACBA-38E19F8A59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D9959AD6-C6C6-4D02-9B06-9C2AE69AB5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DF5E070-3CD9-464A-AD36-8E4CAD7FE2C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buFontTx/>
              <a:buNone/>
              <a:defRPr sz="13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E5F0BFE-3861-4BEC-B018-3450064372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1F14E75F-2963-4EAC-BBA3-B1A979E49A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253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E4E8C95-05D8-46DE-8011-6102500708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816" y="-548639"/>
            <a:ext cx="13083101" cy="815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6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8ADE5C19-B1C6-4694-A5D7-AD145EC8D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0697213-7097-4464-A16E-F4DBF80E42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27532"/>
            <a:ext cx="3069771" cy="78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2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AD8F614-37FB-4482-A6F1-2A1C4A38B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2C8C4-F8D9-4B1D-A68F-2709342523FB}" type="datetimeFigureOut">
              <a:rPr lang="zh-CN" altLang="en-US" smtClean="0"/>
              <a:pPr>
                <a:defRPr/>
              </a:pPr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731576-D7DB-45D0-BD01-A032BE6D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01D282-1B44-42D3-A17F-35968085A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4E438-6969-4FD4-95FE-71FC8BCC4F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26C4FE-A71C-46BA-BC6D-DDBE6566F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A792BFA-9CBB-4745-84C8-DA0CB140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4A9AD39-819B-4EF3-A54F-728DE89B5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539999-9083-431F-9FDB-ED470E21C6ED}" type="slidenum">
              <a:rPr lang="zh-CN" altLang="en-US"/>
              <a:pPr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85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C877-E855-45F2-B71A-869D404D4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0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D6675D3E-7BEE-4365-8DB6-8FBD8352A4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C6133E79-0F6A-402B-9C02-F1E3A6E717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4980E39-1347-4946-B67A-1C7999CEE0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C52C8C4-F8D9-4B1D-A68F-2709342523FB}" type="datetimeFigureOut">
              <a:rPr lang="zh-CN" altLang="en-US" smtClean="0"/>
              <a:pPr>
                <a:defRPr/>
              </a:pPr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82C50D7-3574-422E-8CAD-15A2A50C0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834F0F4-18BD-4AF2-BBDC-089D8124F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5C7CDCA-9DD1-4FCE-A6C9-56C5379437F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902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A8F9D95-CCDA-41A4-9DE7-50E6647335E2}"/>
              </a:ext>
            </a:extLst>
          </p:cNvPr>
          <p:cNvSpPr/>
          <p:nvPr/>
        </p:nvSpPr>
        <p:spPr>
          <a:xfrm>
            <a:off x="-155848" y="2269321"/>
            <a:ext cx="125885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平移的作图</a:t>
            </a:r>
            <a:endParaRPr lang="zh-CN" altLang="en-US" sz="88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4434" y="1004604"/>
            <a:ext cx="3216276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 dirty="0"/>
              <a:t>图形的平移作法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34434" y="1713651"/>
            <a:ext cx="100711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经过平移，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△ABC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的顶点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移到了点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D.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作出平移后的三角形。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924551" y="2458244"/>
            <a:ext cx="13440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graphicFrame>
        <p:nvGraphicFramePr>
          <p:cNvPr id="11270" name="Group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26180939"/>
              </p:ext>
            </p:extLst>
          </p:nvPr>
        </p:nvGraphicFramePr>
        <p:xfrm>
          <a:off x="6973888" y="2361532"/>
          <a:ext cx="5077883" cy="2346960"/>
        </p:xfrm>
        <a:graphic>
          <a:graphicData uri="http://schemas.openxmlformats.org/drawingml/2006/table">
            <a:tbl>
              <a:tblPr/>
              <a:tblGrid>
                <a:gridCol w="1174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4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36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△ABC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△ABC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根据平移性质即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AD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方向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根据平移性质即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AD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长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三角形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△DEF 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372535" y="5332464"/>
            <a:ext cx="528108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本作法运用了平移的什么性质？</a:t>
            </a:r>
          </a:p>
        </p:txBody>
      </p:sp>
      <p:sp>
        <p:nvSpPr>
          <p:cNvPr id="22" name="Text Box 49"/>
          <p:cNvSpPr txBox="1">
            <a:spLocks noChangeArrowheads="1"/>
          </p:cNvSpPr>
          <p:nvPr/>
        </p:nvSpPr>
        <p:spPr bwMode="auto">
          <a:xfrm>
            <a:off x="372534" y="4195763"/>
            <a:ext cx="480484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23" name="Line 51"/>
          <p:cNvSpPr>
            <a:spLocks noChangeShapeType="1"/>
          </p:cNvSpPr>
          <p:nvPr/>
        </p:nvSpPr>
        <p:spPr bwMode="auto">
          <a:xfrm flipH="1">
            <a:off x="757767" y="3187701"/>
            <a:ext cx="575733" cy="11525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52"/>
          <p:cNvSpPr>
            <a:spLocks noChangeShapeType="1"/>
          </p:cNvSpPr>
          <p:nvPr/>
        </p:nvSpPr>
        <p:spPr bwMode="auto">
          <a:xfrm>
            <a:off x="1333500" y="3187701"/>
            <a:ext cx="575733" cy="7096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53"/>
          <p:cNvSpPr txBox="1">
            <a:spLocks noChangeArrowheads="1"/>
          </p:cNvSpPr>
          <p:nvPr/>
        </p:nvSpPr>
        <p:spPr bwMode="auto">
          <a:xfrm>
            <a:off x="1716617" y="3835401"/>
            <a:ext cx="48048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C</a:t>
            </a:r>
          </a:p>
        </p:txBody>
      </p:sp>
      <p:sp>
        <p:nvSpPr>
          <p:cNvPr id="26" name="Text Box 54"/>
          <p:cNvSpPr txBox="1">
            <a:spLocks noChangeArrowheads="1"/>
          </p:cNvSpPr>
          <p:nvPr/>
        </p:nvSpPr>
        <p:spPr bwMode="auto">
          <a:xfrm>
            <a:off x="950384" y="2827338"/>
            <a:ext cx="48048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27" name="Freeform 55"/>
          <p:cNvSpPr>
            <a:spLocks/>
          </p:cNvSpPr>
          <p:nvPr/>
        </p:nvSpPr>
        <p:spPr bwMode="auto">
          <a:xfrm>
            <a:off x="1333500" y="3162300"/>
            <a:ext cx="2853267" cy="25400"/>
          </a:xfrm>
          <a:custGeom>
            <a:avLst/>
            <a:gdLst>
              <a:gd name="T0" fmla="*/ 0 w 1348"/>
              <a:gd name="T1" fmla="*/ 16 h 16"/>
              <a:gd name="T2" fmla="*/ 1348 w 1348"/>
              <a:gd name="T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48" h="16">
                <a:moveTo>
                  <a:pt x="0" y="16"/>
                </a:moveTo>
                <a:lnTo>
                  <a:pt x="1348" y="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Text Box 57"/>
          <p:cNvSpPr txBox="1">
            <a:spLocks noChangeArrowheads="1"/>
          </p:cNvSpPr>
          <p:nvPr/>
        </p:nvSpPr>
        <p:spPr bwMode="auto">
          <a:xfrm>
            <a:off x="4116917" y="2827338"/>
            <a:ext cx="48048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D</a:t>
            </a:r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 flipH="1">
            <a:off x="757767" y="3908426"/>
            <a:ext cx="1151467" cy="4429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Text Box 59"/>
          <p:cNvSpPr txBox="1">
            <a:spLocks noChangeArrowheads="1"/>
          </p:cNvSpPr>
          <p:nvPr/>
        </p:nvSpPr>
        <p:spPr bwMode="auto">
          <a:xfrm>
            <a:off x="3158067" y="4267201"/>
            <a:ext cx="480484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E</a:t>
            </a:r>
          </a:p>
        </p:txBody>
      </p:sp>
      <p:sp>
        <p:nvSpPr>
          <p:cNvPr id="32" name="Text Box 60"/>
          <p:cNvSpPr txBox="1">
            <a:spLocks noChangeArrowheads="1"/>
          </p:cNvSpPr>
          <p:nvPr/>
        </p:nvSpPr>
        <p:spPr bwMode="auto">
          <a:xfrm>
            <a:off x="4790017" y="3619501"/>
            <a:ext cx="48048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F</a:t>
            </a:r>
          </a:p>
        </p:txBody>
      </p:sp>
      <p:sp>
        <p:nvSpPr>
          <p:cNvPr id="33" name="Line 61"/>
          <p:cNvSpPr>
            <a:spLocks noChangeShapeType="1"/>
          </p:cNvSpPr>
          <p:nvPr/>
        </p:nvSpPr>
        <p:spPr bwMode="auto">
          <a:xfrm flipH="1">
            <a:off x="3253317" y="3187700"/>
            <a:ext cx="863600" cy="1728788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Text Box 62"/>
          <p:cNvSpPr txBox="1">
            <a:spLocks noChangeArrowheads="1"/>
          </p:cNvSpPr>
          <p:nvPr/>
        </p:nvSpPr>
        <p:spPr bwMode="auto">
          <a:xfrm>
            <a:off x="2965451" y="4772026"/>
            <a:ext cx="48048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M</a:t>
            </a:r>
          </a:p>
        </p:txBody>
      </p:sp>
      <p:sp>
        <p:nvSpPr>
          <p:cNvPr id="35" name="Line 63"/>
          <p:cNvSpPr>
            <a:spLocks noChangeShapeType="1"/>
          </p:cNvSpPr>
          <p:nvPr/>
        </p:nvSpPr>
        <p:spPr bwMode="auto">
          <a:xfrm>
            <a:off x="4214285" y="3187701"/>
            <a:ext cx="958849" cy="115252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Text Box 64"/>
          <p:cNvSpPr txBox="1">
            <a:spLocks noChangeArrowheads="1"/>
          </p:cNvSpPr>
          <p:nvPr/>
        </p:nvSpPr>
        <p:spPr bwMode="auto">
          <a:xfrm>
            <a:off x="5173134" y="4051301"/>
            <a:ext cx="480484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N</a:t>
            </a:r>
          </a:p>
        </p:txBody>
      </p:sp>
      <p:sp>
        <p:nvSpPr>
          <p:cNvPr id="42" name="Line 70"/>
          <p:cNvSpPr>
            <a:spLocks noChangeShapeType="1"/>
          </p:cNvSpPr>
          <p:nvPr/>
        </p:nvSpPr>
        <p:spPr bwMode="auto">
          <a:xfrm>
            <a:off x="4188884" y="3149601"/>
            <a:ext cx="575733" cy="7096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Freeform 65"/>
          <p:cNvSpPr>
            <a:spLocks/>
          </p:cNvSpPr>
          <p:nvPr/>
        </p:nvSpPr>
        <p:spPr bwMode="auto">
          <a:xfrm>
            <a:off x="757767" y="4340225"/>
            <a:ext cx="2853267" cy="25400"/>
          </a:xfrm>
          <a:custGeom>
            <a:avLst/>
            <a:gdLst>
              <a:gd name="T0" fmla="*/ 0 w 1348"/>
              <a:gd name="T1" fmla="*/ 16 h 16"/>
              <a:gd name="T2" fmla="*/ 1348 w 1348"/>
              <a:gd name="T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48" h="16">
                <a:moveTo>
                  <a:pt x="0" y="16"/>
                </a:moveTo>
                <a:lnTo>
                  <a:pt x="1348" y="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Freeform 67"/>
          <p:cNvSpPr>
            <a:spLocks/>
          </p:cNvSpPr>
          <p:nvPr/>
        </p:nvSpPr>
        <p:spPr bwMode="auto">
          <a:xfrm>
            <a:off x="1909233" y="3883025"/>
            <a:ext cx="2853267" cy="25400"/>
          </a:xfrm>
          <a:custGeom>
            <a:avLst/>
            <a:gdLst>
              <a:gd name="T0" fmla="*/ 0 w 1348"/>
              <a:gd name="T1" fmla="*/ 16 h 16"/>
              <a:gd name="T2" fmla="*/ 1348 w 1348"/>
              <a:gd name="T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48" h="16">
                <a:moveTo>
                  <a:pt x="0" y="16"/>
                </a:moveTo>
                <a:lnTo>
                  <a:pt x="1348" y="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Oval 68"/>
          <p:cNvSpPr>
            <a:spLocks noChangeArrowheads="1"/>
          </p:cNvSpPr>
          <p:nvPr/>
        </p:nvSpPr>
        <p:spPr bwMode="auto">
          <a:xfrm>
            <a:off x="4720168" y="3841750"/>
            <a:ext cx="97367" cy="71438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Line 69"/>
          <p:cNvSpPr>
            <a:spLocks noChangeShapeType="1"/>
          </p:cNvSpPr>
          <p:nvPr/>
        </p:nvSpPr>
        <p:spPr bwMode="auto">
          <a:xfrm flipH="1">
            <a:off x="3541184" y="3187701"/>
            <a:ext cx="575733" cy="11525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3" name="Line 71"/>
          <p:cNvSpPr>
            <a:spLocks noChangeShapeType="1"/>
          </p:cNvSpPr>
          <p:nvPr/>
        </p:nvSpPr>
        <p:spPr bwMode="auto">
          <a:xfrm flipH="1">
            <a:off x="3572934" y="3895726"/>
            <a:ext cx="1151467" cy="4429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" name="Text Box 48"/>
          <p:cNvSpPr txBox="1">
            <a:spLocks noChangeArrowheads="1"/>
          </p:cNvSpPr>
          <p:nvPr/>
        </p:nvSpPr>
        <p:spPr bwMode="auto">
          <a:xfrm>
            <a:off x="5634567" y="4379914"/>
            <a:ext cx="6671733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作法二：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作射线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DM//AB, DN//AC;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BE//AD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CF//AD,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连接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，则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△DEF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即为所求作。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56"/>
          <p:cNvSpPr>
            <a:spLocks noChangeArrowheads="1"/>
          </p:cNvSpPr>
          <p:nvPr/>
        </p:nvSpPr>
        <p:spPr bwMode="auto">
          <a:xfrm>
            <a:off x="4116918" y="3116264"/>
            <a:ext cx="97367" cy="71437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Oval 66"/>
          <p:cNvSpPr>
            <a:spLocks noChangeArrowheads="1"/>
          </p:cNvSpPr>
          <p:nvPr/>
        </p:nvSpPr>
        <p:spPr bwMode="auto">
          <a:xfrm>
            <a:off x="3484034" y="4314825"/>
            <a:ext cx="97367" cy="71438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69278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314" grpId="0"/>
      <p:bldP spid="31" grpId="0"/>
      <p:bldP spid="32" grpId="0"/>
      <p:bldP spid="33" grpId="0" animBg="1"/>
      <p:bldP spid="34" grpId="0"/>
      <p:bldP spid="35" grpId="0" animBg="1"/>
      <p:bldP spid="36" grpId="0"/>
      <p:bldP spid="42" grpId="0" animBg="1"/>
      <p:bldP spid="37" grpId="0" animBg="1"/>
      <p:bldP spid="39" grpId="0" animBg="1"/>
      <p:bldP spid="40" grpId="0" animBg="1"/>
      <p:bldP spid="41" grpId="0" animBg="1"/>
      <p:bldP spid="43" grpId="0" animBg="1"/>
      <p:bldP spid="44" grpId="0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7013" y="972563"/>
            <a:ext cx="3192992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 dirty="0"/>
              <a:t>图形的平移作法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7013" y="1727529"/>
            <a:ext cx="11150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如图，将字母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按箭头所指的方向平移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，作出平移后的图形。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802313" y="2303462"/>
            <a:ext cx="12491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graphicFrame>
        <p:nvGraphicFramePr>
          <p:cNvPr id="13318" name="Group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22240898"/>
              </p:ext>
            </p:extLst>
          </p:nvPr>
        </p:nvGraphicFramePr>
        <p:xfrm>
          <a:off x="6757988" y="2313781"/>
          <a:ext cx="5077883" cy="2346960"/>
        </p:xfrm>
        <a:graphic>
          <a:graphicData uri="http://schemas.openxmlformats.org/drawingml/2006/table">
            <a:tbl>
              <a:tblPr/>
              <a:tblGrid>
                <a:gridCol w="1174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4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36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字母</a:t>
                      </a: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字母</a:t>
                      </a: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箭头所示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3cm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字母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3360" name="Text Box 48"/>
          <p:cNvSpPr txBox="1">
            <a:spLocks noChangeArrowheads="1"/>
          </p:cNvSpPr>
          <p:nvPr/>
        </p:nvSpPr>
        <p:spPr bwMode="auto">
          <a:xfrm>
            <a:off x="5621867" y="4360864"/>
            <a:ext cx="6671733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作法：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个控制点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个控制点分别平移；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连接平移后的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个控制点，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得字母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平移后的图形。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61" name="Text Box 49"/>
          <p:cNvSpPr txBox="1">
            <a:spLocks noChangeArrowheads="1"/>
          </p:cNvSpPr>
          <p:nvPr/>
        </p:nvSpPr>
        <p:spPr bwMode="auto">
          <a:xfrm>
            <a:off x="282046" y="5418931"/>
            <a:ext cx="5191653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本作法运用了平移的什么性质？</a:t>
            </a:r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 flipH="1">
            <a:off x="965201" y="3497264"/>
            <a:ext cx="480484" cy="115252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1445685" y="3497264"/>
            <a:ext cx="383116" cy="115252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4" name="Line 52"/>
          <p:cNvSpPr>
            <a:spLocks noChangeShapeType="1"/>
          </p:cNvSpPr>
          <p:nvPr/>
        </p:nvSpPr>
        <p:spPr bwMode="auto">
          <a:xfrm>
            <a:off x="1157817" y="4289425"/>
            <a:ext cx="575733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5" name="Line 53"/>
          <p:cNvSpPr>
            <a:spLocks noChangeShapeType="1"/>
          </p:cNvSpPr>
          <p:nvPr/>
        </p:nvSpPr>
        <p:spPr bwMode="auto">
          <a:xfrm flipV="1">
            <a:off x="1445685" y="3281363"/>
            <a:ext cx="766233" cy="2159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6" name="Line 54"/>
          <p:cNvSpPr>
            <a:spLocks noChangeShapeType="1"/>
          </p:cNvSpPr>
          <p:nvPr/>
        </p:nvSpPr>
        <p:spPr bwMode="auto">
          <a:xfrm flipV="1">
            <a:off x="1445684" y="2849563"/>
            <a:ext cx="2302933" cy="6477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7" name="Line 55"/>
          <p:cNvSpPr>
            <a:spLocks noChangeShapeType="1"/>
          </p:cNvSpPr>
          <p:nvPr/>
        </p:nvSpPr>
        <p:spPr bwMode="auto">
          <a:xfrm flipV="1">
            <a:off x="1828800" y="4000500"/>
            <a:ext cx="2302933" cy="6477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8" name="Line 56"/>
          <p:cNvSpPr>
            <a:spLocks noChangeShapeType="1"/>
          </p:cNvSpPr>
          <p:nvPr/>
        </p:nvSpPr>
        <p:spPr bwMode="auto">
          <a:xfrm flipV="1">
            <a:off x="965200" y="3998914"/>
            <a:ext cx="2302933" cy="65087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69" name="Line 57"/>
          <p:cNvSpPr>
            <a:spLocks noChangeShapeType="1"/>
          </p:cNvSpPr>
          <p:nvPr/>
        </p:nvSpPr>
        <p:spPr bwMode="auto">
          <a:xfrm flipV="1">
            <a:off x="1157818" y="3641725"/>
            <a:ext cx="2302933" cy="6477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70" name="Line 58"/>
          <p:cNvSpPr>
            <a:spLocks noChangeShapeType="1"/>
          </p:cNvSpPr>
          <p:nvPr/>
        </p:nvSpPr>
        <p:spPr bwMode="auto">
          <a:xfrm flipV="1">
            <a:off x="1733551" y="3641725"/>
            <a:ext cx="2302933" cy="6477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71" name="Line 59"/>
          <p:cNvSpPr>
            <a:spLocks noChangeShapeType="1"/>
          </p:cNvSpPr>
          <p:nvPr/>
        </p:nvSpPr>
        <p:spPr bwMode="auto">
          <a:xfrm>
            <a:off x="3748618" y="2849564"/>
            <a:ext cx="383116" cy="115252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72" name="Line 60"/>
          <p:cNvSpPr>
            <a:spLocks noChangeShapeType="1"/>
          </p:cNvSpPr>
          <p:nvPr/>
        </p:nvSpPr>
        <p:spPr bwMode="auto">
          <a:xfrm flipH="1">
            <a:off x="3268134" y="2849564"/>
            <a:ext cx="480484" cy="115252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auto">
          <a:xfrm>
            <a:off x="3460751" y="3641725"/>
            <a:ext cx="575733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74" name="Text Box 62"/>
          <p:cNvSpPr txBox="1">
            <a:spLocks noChangeArrowheads="1"/>
          </p:cNvSpPr>
          <p:nvPr/>
        </p:nvSpPr>
        <p:spPr bwMode="auto">
          <a:xfrm rot="-1141669">
            <a:off x="1924051" y="2705101"/>
            <a:ext cx="86571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3cm</a:t>
            </a:r>
          </a:p>
        </p:txBody>
      </p:sp>
      <p:sp>
        <p:nvSpPr>
          <p:cNvPr id="13375" name="Oval 63"/>
          <p:cNvSpPr>
            <a:spLocks noChangeArrowheads="1"/>
          </p:cNvSpPr>
          <p:nvPr/>
        </p:nvSpPr>
        <p:spPr bwMode="auto">
          <a:xfrm>
            <a:off x="1348317" y="3425826"/>
            <a:ext cx="192616" cy="1428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76" name="Oval 64"/>
          <p:cNvSpPr>
            <a:spLocks noChangeArrowheads="1"/>
          </p:cNvSpPr>
          <p:nvPr/>
        </p:nvSpPr>
        <p:spPr bwMode="auto">
          <a:xfrm>
            <a:off x="867834" y="4576764"/>
            <a:ext cx="192617" cy="1428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77" name="Oval 65"/>
          <p:cNvSpPr>
            <a:spLocks noChangeArrowheads="1"/>
          </p:cNvSpPr>
          <p:nvPr/>
        </p:nvSpPr>
        <p:spPr bwMode="auto">
          <a:xfrm>
            <a:off x="1733551" y="4576764"/>
            <a:ext cx="192616" cy="1428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78" name="Oval 66"/>
          <p:cNvSpPr>
            <a:spLocks noChangeArrowheads="1"/>
          </p:cNvSpPr>
          <p:nvPr/>
        </p:nvSpPr>
        <p:spPr bwMode="auto">
          <a:xfrm>
            <a:off x="965201" y="4217989"/>
            <a:ext cx="192617" cy="1428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79" name="Oval 67"/>
          <p:cNvSpPr>
            <a:spLocks noChangeArrowheads="1"/>
          </p:cNvSpPr>
          <p:nvPr/>
        </p:nvSpPr>
        <p:spPr bwMode="auto">
          <a:xfrm>
            <a:off x="1636184" y="4217989"/>
            <a:ext cx="192616" cy="1428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33264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7.40741E-7 L 0.18907 -0.09445 " pathEditMode="relative" ptsTypes="AA">
                                      <p:cBhvr>
                                        <p:cTn id="60" dur="200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23 L 0.18907 -0.09444 " pathEditMode="relative" ptsTypes="AA">
                                      <p:cBhvr>
                                        <p:cTn id="64" dur="20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0.00023 L 0.18906 -0.09444 " pathEditMode="relative" ptsTypes="AA">
                                      <p:cBhvr>
                                        <p:cTn id="68" dur="200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18906 -0.09445 " pathEditMode="relative" ptsTypes="AA">
                                      <p:cBhvr>
                                        <p:cTn id="72" dur="200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1.48148E-6 L 0.18907 -0.09445 " pathEditMode="relative" ptsTypes="AA">
                                      <p:cBhvr>
                                        <p:cTn id="76" dur="2000" fill="hold"/>
                                        <p:tgtEl>
                                          <p:spTgt spid="13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60" grpId="0"/>
      <p:bldP spid="13361" grpId="0"/>
      <p:bldP spid="13366" grpId="0" animBg="1"/>
      <p:bldP spid="13367" grpId="0" animBg="1"/>
      <p:bldP spid="13368" grpId="0" animBg="1"/>
      <p:bldP spid="13369" grpId="0" animBg="1"/>
      <p:bldP spid="13370" grpId="0" animBg="1"/>
      <p:bldP spid="13371" grpId="0" animBg="1"/>
      <p:bldP spid="13372" grpId="0" animBg="1"/>
      <p:bldP spid="13373" grpId="0" animBg="1"/>
      <p:bldP spid="13374" grpId="0"/>
      <p:bldP spid="13375" grpId="0" animBg="1"/>
      <p:bldP spid="13375" grpId="1" animBg="1"/>
      <p:bldP spid="13376" grpId="0" animBg="1"/>
      <p:bldP spid="13376" grpId="1" animBg="1"/>
      <p:bldP spid="13377" grpId="0" animBg="1"/>
      <p:bldP spid="13377" grpId="1" animBg="1"/>
      <p:bldP spid="13378" grpId="0" animBg="1"/>
      <p:bldP spid="13378" grpId="1" animBg="1"/>
      <p:bldP spid="13379" grpId="0" animBg="1"/>
      <p:bldP spid="1337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>
            <a:extLst>
              <a:ext uri="{FF2B5EF4-FFF2-40B4-BE49-F238E27FC236}">
                <a16:creationId xmlns:a16="http://schemas.microsoft.com/office/drawing/2014/main" xmlns="" id="{AFF3D321-97F0-4268-8151-C49E8C79434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8019" y="1106489"/>
            <a:ext cx="3370263" cy="441325"/>
          </a:xfrm>
          <a:prstGeom prst="roundRect">
            <a:avLst>
              <a:gd name="adj" fmla="val 47681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2" name="AutoShape 2">
            <a:extLst>
              <a:ext uri="{FF2B5EF4-FFF2-40B4-BE49-F238E27FC236}">
                <a16:creationId xmlns:a16="http://schemas.microsoft.com/office/drawing/2014/main" xmlns="" id="{43CC6325-378D-46E7-8569-61CF481D190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91306" y="1106489"/>
            <a:ext cx="172085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3" name="AutoShape 11">
            <a:extLst>
              <a:ext uri="{FF2B5EF4-FFF2-40B4-BE49-F238E27FC236}">
                <a16:creationId xmlns:a16="http://schemas.microsoft.com/office/drawing/2014/main" xmlns="" id="{6D11FB3D-211E-4BC9-8682-1CF75A9AE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6232" y="920751"/>
            <a:ext cx="777875" cy="777875"/>
          </a:xfrm>
          <a:prstGeom prst="diamond">
            <a:avLst/>
          </a:prstGeom>
          <a:solidFill>
            <a:srgbClr val="FF66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3</a:t>
            </a:r>
          </a:p>
        </p:txBody>
      </p:sp>
      <p:sp>
        <p:nvSpPr>
          <p:cNvPr id="27654" name="文本框 27">
            <a:extLst>
              <a:ext uri="{FF2B5EF4-FFF2-40B4-BE49-F238E27FC236}">
                <a16:creationId xmlns:a16="http://schemas.microsoft.com/office/drawing/2014/main" xmlns="" id="{09914103-B221-45F0-BFEC-ADEF2BA6B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019" y="1084264"/>
            <a:ext cx="1184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</a:p>
        </p:txBody>
      </p:sp>
      <p:sp>
        <p:nvSpPr>
          <p:cNvPr id="27655" name="文本框 28">
            <a:extLst>
              <a:ext uri="{FF2B5EF4-FFF2-40B4-BE49-F238E27FC236}">
                <a16:creationId xmlns:a16="http://schemas.microsoft.com/office/drawing/2014/main" xmlns="" id="{5C748BB5-556C-4D41-BCE4-950B9680A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268" y="1063626"/>
            <a:ext cx="15240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平移作图</a:t>
            </a:r>
            <a:endParaRPr lang="en-US" altLang="zh-CN" sz="2600" b="1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35" name="TextBox 26">
            <a:extLst>
              <a:ext uri="{FF2B5EF4-FFF2-40B4-BE49-F238E27FC236}">
                <a16:creationId xmlns:a16="http://schemas.microsoft.com/office/drawing/2014/main" xmlns="" id="{1F091D67-5B7D-4CDD-8E1D-CC45E8213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627" y="1739909"/>
            <a:ext cx="10058156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平移作图的一般步骤：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平移作图是平移性质的应用，利用平移可以得到许多美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丽的图案，在具体作图时，应分四步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定、找、移、连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定：确定平移的方向和距离；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找：找出表示图形的关键点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图形的顶点、拐点、连接点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移：过关键点作平行且相等的线段，得到关键点的对应点；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(4)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连：按原图顺次连接对应点。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12284" y="1916114"/>
            <a:ext cx="9889067" cy="374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平移作图除了要知道待平移图形的大小、形状和位置外，还需要平移方向和平移距离两个要素；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平移方向与距离有时需要根据平移的性质化未知为已知；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点和线段的平移根据平移的性质实现作图；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一般图形的平移首先通过选取若干个控制点化归为点和线段的平移；然后运用平移的性质进行作图。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3424" y="112538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要点精析：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  <p:extLst>
      <p:ext uri="{BB962C8B-B14F-4D97-AF65-F5344CB8AC3E}">
        <p14:creationId xmlns:p14="http://schemas.microsoft.com/office/powerpoint/2010/main" val="785638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762A22C4-2899-4480-B46D-6CDD01E69F41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87E614A-7A4C-4B39-A249-2BE20DC740D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E2B64FAC-A208-48AA-A01F-F094C7231F17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0ECC5A36-E957-48FF-BAC5-5C89582B73CF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E9D78947-CE65-4857-A4BD-CCF08BD8DA5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BEDF36A3-3B5C-4E10-97A2-262D2B82AD4B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FCDE5644-C298-4D5E-A073-17000363A5CE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B917F854-E54D-4441-8B33-2645A7B0873B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81599C18-DB9F-4848-8174-353A6C55630E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6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80703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掌握平移作图的一般步骤？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878410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利用平移图形的方法画出规范图形？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02326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88221E0-9E25-4F3F-82F3-A7381487904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1" y="1138238"/>
            <a:ext cx="117856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平移的内涵：图形沿一定方向移动一定距离。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平移的性质：对应点连成线段平行（或在同一直线上）且相等；对应线段平行（或在同一直线上）且相等；对应角相等。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1" y="3452014"/>
            <a:ext cx="4500563" cy="246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311" y="3898779"/>
            <a:ext cx="5632922" cy="174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94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983604" y="1928813"/>
            <a:ext cx="7056438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作图工具：尺、规、笔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基本作图技能：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作一条直线平行于已知直线；</a:t>
            </a: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作一线段等于已知线段；</a:t>
            </a: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作一角等于已知角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19" name="AutoShape 2">
            <a:extLst>
              <a:ext uri="{FF2B5EF4-FFF2-40B4-BE49-F238E27FC236}">
                <a16:creationId xmlns:a16="http://schemas.microsoft.com/office/drawing/2014/main" xmlns="" id="{AFF3D321-97F0-4268-8151-C49E8C79434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8019" y="1106489"/>
            <a:ext cx="3370263" cy="441325"/>
          </a:xfrm>
          <a:prstGeom prst="roundRect">
            <a:avLst>
              <a:gd name="adj" fmla="val 47681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" name="AutoShape 2">
            <a:extLst>
              <a:ext uri="{FF2B5EF4-FFF2-40B4-BE49-F238E27FC236}">
                <a16:creationId xmlns:a16="http://schemas.microsoft.com/office/drawing/2014/main" xmlns="" id="{43CC6325-378D-46E7-8569-61CF481D190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91306" y="1106489"/>
            <a:ext cx="172085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" name="AutoShape 11">
            <a:extLst>
              <a:ext uri="{FF2B5EF4-FFF2-40B4-BE49-F238E27FC236}">
                <a16:creationId xmlns:a16="http://schemas.microsoft.com/office/drawing/2014/main" xmlns="" id="{6D11FB3D-211E-4BC9-8682-1CF75A9AE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6232" y="920751"/>
            <a:ext cx="777875" cy="777875"/>
          </a:xfrm>
          <a:prstGeom prst="diamond">
            <a:avLst/>
          </a:prstGeom>
          <a:solidFill>
            <a:srgbClr val="FF66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en-US" altLang="ko-KR" sz="2800" b="1" dirty="0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3</a:t>
            </a:r>
          </a:p>
        </p:txBody>
      </p:sp>
      <p:sp>
        <p:nvSpPr>
          <p:cNvPr id="22" name="文本框 27">
            <a:extLst>
              <a:ext uri="{FF2B5EF4-FFF2-40B4-BE49-F238E27FC236}">
                <a16:creationId xmlns:a16="http://schemas.microsoft.com/office/drawing/2014/main" xmlns="" id="{09914103-B221-45F0-BFEC-ADEF2BA6B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019" y="1084264"/>
            <a:ext cx="1184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</a:p>
        </p:txBody>
      </p:sp>
      <p:sp>
        <p:nvSpPr>
          <p:cNvPr id="23" name="文本框 28">
            <a:extLst>
              <a:ext uri="{FF2B5EF4-FFF2-40B4-BE49-F238E27FC236}">
                <a16:creationId xmlns:a16="http://schemas.microsoft.com/office/drawing/2014/main" xmlns="" id="{5C748BB5-556C-4D41-BCE4-950B9680A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268" y="1063626"/>
            <a:ext cx="15240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平移作图</a:t>
            </a:r>
            <a:endParaRPr lang="en-US" altLang="zh-CN" sz="2600" b="1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302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900539"/>
              </p:ext>
            </p:extLst>
          </p:nvPr>
        </p:nvGraphicFramePr>
        <p:xfrm>
          <a:off x="7213600" y="1942569"/>
          <a:ext cx="4727576" cy="2816060"/>
        </p:xfrm>
        <a:graphic>
          <a:graphicData uri="http://schemas.openxmlformats.org/drawingml/2006/table">
            <a:tbl>
              <a:tblPr/>
              <a:tblGrid>
                <a:gridCol w="11804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91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58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21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181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点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点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9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平移方向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射线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XY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方向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9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平移距离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9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9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点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 (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求作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Oval 45"/>
          <p:cNvSpPr>
            <a:spLocks noChangeArrowheads="1"/>
          </p:cNvSpPr>
          <p:nvPr/>
        </p:nvSpPr>
        <p:spPr bwMode="auto">
          <a:xfrm>
            <a:off x="1819276" y="3542771"/>
            <a:ext cx="142875" cy="1428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2105026" y="4336521"/>
            <a:ext cx="2016125" cy="288925"/>
            <a:chOff x="612" y="2794"/>
            <a:chExt cx="1270" cy="182"/>
          </a:xfrm>
        </p:grpSpPr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624" y="2794"/>
              <a:ext cx="1258" cy="158"/>
            </a:xfrm>
            <a:custGeom>
              <a:avLst/>
              <a:gdLst>
                <a:gd name="T0" fmla="*/ 0 w 1258"/>
                <a:gd name="T1" fmla="*/ 158 h 158"/>
                <a:gd name="T2" fmla="*/ 1258 w 1258"/>
                <a:gd name="T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8" h="158">
                  <a:moveTo>
                    <a:pt x="0" y="158"/>
                  </a:moveTo>
                  <a:lnTo>
                    <a:pt x="1258" y="0"/>
                  </a:lnTo>
                </a:path>
              </a:pathLst>
            </a:cu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" name="Oval 48"/>
            <p:cNvSpPr>
              <a:spLocks noChangeArrowheads="1"/>
            </p:cNvSpPr>
            <p:nvPr/>
          </p:nvSpPr>
          <p:spPr bwMode="auto">
            <a:xfrm>
              <a:off x="612" y="2931"/>
              <a:ext cx="45" cy="45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" name="Oval 49"/>
          <p:cNvSpPr>
            <a:spLocks noChangeArrowheads="1"/>
          </p:cNvSpPr>
          <p:nvPr/>
        </p:nvSpPr>
        <p:spPr bwMode="auto">
          <a:xfrm>
            <a:off x="3473451" y="3328459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1673226" y="3255434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12" name="Text Box 51"/>
          <p:cNvSpPr txBox="1">
            <a:spLocks noChangeArrowheads="1"/>
          </p:cNvSpPr>
          <p:nvPr/>
        </p:nvSpPr>
        <p:spPr bwMode="auto">
          <a:xfrm>
            <a:off x="3330576" y="2968096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13" name="Text Box 52"/>
          <p:cNvSpPr txBox="1">
            <a:spLocks noChangeArrowheads="1"/>
          </p:cNvSpPr>
          <p:nvPr/>
        </p:nvSpPr>
        <p:spPr bwMode="auto">
          <a:xfrm>
            <a:off x="449263" y="950980"/>
            <a:ext cx="2736056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rPr>
              <a:t>点的平移作法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732938" y="1614752"/>
            <a:ext cx="6353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点沿着射线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XY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方向平移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54"/>
          <p:cNvSpPr txBox="1">
            <a:spLocks noChangeArrowheads="1"/>
          </p:cNvSpPr>
          <p:nvPr/>
        </p:nvSpPr>
        <p:spPr bwMode="auto">
          <a:xfrm>
            <a:off x="1889126" y="4623859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X</a:t>
            </a:r>
          </a:p>
        </p:txBody>
      </p:sp>
      <p:sp>
        <p:nvSpPr>
          <p:cNvPr id="16" name="Text Box 55"/>
          <p:cNvSpPr txBox="1">
            <a:spLocks noChangeArrowheads="1"/>
          </p:cNvSpPr>
          <p:nvPr/>
        </p:nvSpPr>
        <p:spPr bwMode="auto">
          <a:xfrm>
            <a:off x="3978276" y="4336521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Y</a:t>
            </a:r>
          </a:p>
        </p:txBody>
      </p:sp>
      <p:sp>
        <p:nvSpPr>
          <p:cNvPr id="17" name="Text Box 56"/>
          <p:cNvSpPr txBox="1">
            <a:spLocks noChangeArrowheads="1"/>
          </p:cNvSpPr>
          <p:nvPr/>
        </p:nvSpPr>
        <p:spPr bwMode="auto">
          <a:xfrm>
            <a:off x="7447431" y="1373449"/>
            <a:ext cx="12679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4899024" y="4703234"/>
            <a:ext cx="7927975" cy="18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作法：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作射线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AZ</a:t>
            </a:r>
            <a:r>
              <a:rPr lang="zh-CN" altLang="en-US" sz="24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XY;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在射线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AZ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上截取线段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AB=3cm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B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点即为所求作。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8"/>
          <p:cNvSpPr>
            <a:spLocks/>
          </p:cNvSpPr>
          <p:nvPr/>
        </p:nvSpPr>
        <p:spPr bwMode="auto">
          <a:xfrm>
            <a:off x="1900238" y="3323696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21" name="Group 59"/>
          <p:cNvGrpSpPr>
            <a:grpSpLocks/>
          </p:cNvGrpSpPr>
          <p:nvPr/>
        </p:nvGrpSpPr>
        <p:grpSpPr bwMode="auto">
          <a:xfrm>
            <a:off x="1817688" y="2680759"/>
            <a:ext cx="1727200" cy="935037"/>
            <a:chOff x="476" y="1979"/>
            <a:chExt cx="1088" cy="589"/>
          </a:xfrm>
        </p:grpSpPr>
        <p:sp>
          <p:nvSpPr>
            <p:cNvPr id="22" name="Line 60"/>
            <p:cNvSpPr>
              <a:spLocks noChangeShapeType="1"/>
            </p:cNvSpPr>
            <p:nvPr/>
          </p:nvSpPr>
          <p:spPr bwMode="auto">
            <a:xfrm>
              <a:off x="476" y="2115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" name="Line 61"/>
            <p:cNvSpPr>
              <a:spLocks noChangeShapeType="1"/>
            </p:cNvSpPr>
            <p:nvPr/>
          </p:nvSpPr>
          <p:spPr bwMode="auto">
            <a:xfrm>
              <a:off x="1519" y="1979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" name="Text Box 62"/>
            <p:cNvSpPr txBox="1">
              <a:spLocks noChangeArrowheads="1"/>
            </p:cNvSpPr>
            <p:nvPr/>
          </p:nvSpPr>
          <p:spPr bwMode="auto">
            <a:xfrm rot="-375707">
              <a:off x="793" y="2024"/>
              <a:ext cx="4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latin typeface="Arial" charset="0"/>
                </a:rPr>
                <a:t>3cm</a:t>
              </a:r>
            </a:p>
          </p:txBody>
        </p:sp>
        <p:sp>
          <p:nvSpPr>
            <p:cNvPr id="25" name="Line 63"/>
            <p:cNvSpPr>
              <a:spLocks noChangeShapeType="1"/>
            </p:cNvSpPr>
            <p:nvPr/>
          </p:nvSpPr>
          <p:spPr bwMode="auto">
            <a:xfrm flipV="1">
              <a:off x="476" y="2160"/>
              <a:ext cx="363" cy="4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" name="Line 64"/>
            <p:cNvSpPr>
              <a:spLocks noChangeShapeType="1"/>
            </p:cNvSpPr>
            <p:nvPr/>
          </p:nvSpPr>
          <p:spPr bwMode="auto">
            <a:xfrm flipV="1">
              <a:off x="1156" y="2069"/>
              <a:ext cx="363" cy="4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7" name="Group 65"/>
          <p:cNvGrpSpPr>
            <a:grpSpLocks/>
          </p:cNvGrpSpPr>
          <p:nvPr/>
        </p:nvGrpSpPr>
        <p:grpSpPr bwMode="auto">
          <a:xfrm rot="847588">
            <a:off x="1241426" y="3761846"/>
            <a:ext cx="1655762" cy="1582738"/>
            <a:chOff x="884" y="3475"/>
            <a:chExt cx="726" cy="589"/>
          </a:xfrm>
        </p:grpSpPr>
        <p:sp>
          <p:nvSpPr>
            <p:cNvPr id="28" name="AutoShape 66"/>
            <p:cNvSpPr>
              <a:spLocks noChangeArrowheads="1"/>
            </p:cNvSpPr>
            <p:nvPr/>
          </p:nvSpPr>
          <p:spPr bwMode="auto">
            <a:xfrm>
              <a:off x="884" y="3475"/>
              <a:ext cx="726" cy="589"/>
            </a:xfrm>
            <a:prstGeom prst="rtTriangle">
              <a:avLst/>
            </a:prstGeom>
            <a:solidFill>
              <a:srgbClr val="C0C0C0">
                <a:alpha val="32001"/>
              </a:srgb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AutoShape 67"/>
            <p:cNvSpPr>
              <a:spLocks noChangeArrowheads="1"/>
            </p:cNvSpPr>
            <p:nvPr/>
          </p:nvSpPr>
          <p:spPr bwMode="auto">
            <a:xfrm>
              <a:off x="975" y="3702"/>
              <a:ext cx="318" cy="272"/>
            </a:xfrm>
            <a:prstGeom prst="rtTriangle">
              <a:avLst/>
            </a:prstGeom>
            <a:solidFill>
              <a:srgbClr val="C0C0C0">
                <a:alpha val="32001"/>
              </a:srgb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0" name="Group 68"/>
          <p:cNvGrpSpPr>
            <a:grpSpLocks/>
          </p:cNvGrpSpPr>
          <p:nvPr/>
        </p:nvGrpSpPr>
        <p:grpSpPr bwMode="auto">
          <a:xfrm rot="-1947269">
            <a:off x="2249488" y="3976159"/>
            <a:ext cx="2160588" cy="1006475"/>
            <a:chOff x="884" y="3475"/>
            <a:chExt cx="726" cy="589"/>
          </a:xfrm>
        </p:grpSpPr>
        <p:sp>
          <p:nvSpPr>
            <p:cNvPr id="31" name="AutoShape 69"/>
            <p:cNvSpPr>
              <a:spLocks noChangeArrowheads="1"/>
            </p:cNvSpPr>
            <p:nvPr/>
          </p:nvSpPr>
          <p:spPr bwMode="auto">
            <a:xfrm>
              <a:off x="884" y="3475"/>
              <a:ext cx="726" cy="589"/>
            </a:xfrm>
            <a:prstGeom prst="rtTriangle">
              <a:avLst/>
            </a:prstGeom>
            <a:solidFill>
              <a:srgbClr val="C0C0C0">
                <a:alpha val="32001"/>
              </a:srgb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AutoShape 70"/>
            <p:cNvSpPr>
              <a:spLocks noChangeArrowheads="1"/>
            </p:cNvSpPr>
            <p:nvPr/>
          </p:nvSpPr>
          <p:spPr bwMode="auto">
            <a:xfrm>
              <a:off x="975" y="3702"/>
              <a:ext cx="318" cy="272"/>
            </a:xfrm>
            <a:prstGeom prst="rtTriangle">
              <a:avLst/>
            </a:prstGeom>
            <a:solidFill>
              <a:srgbClr val="C0C0C0">
                <a:alpha val="32001"/>
              </a:srgb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3905251" y="2968096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Z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1977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-0.06285 -0.1363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7" grpId="0"/>
      <p:bldP spid="18" grpId="0"/>
      <p:bldP spid="20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885133"/>
              </p:ext>
            </p:extLst>
          </p:nvPr>
        </p:nvGraphicFramePr>
        <p:xfrm>
          <a:off x="7361238" y="1912938"/>
          <a:ext cx="4551362" cy="2789236"/>
        </p:xfrm>
        <a:graphic>
          <a:graphicData uri="http://schemas.openxmlformats.org/drawingml/2006/table">
            <a:tbl>
              <a:tblPr/>
              <a:tblGrid>
                <a:gridCol w="1136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54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75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72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4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射线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XY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CD 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Oval 45"/>
          <p:cNvSpPr>
            <a:spLocks noChangeArrowheads="1"/>
          </p:cNvSpPr>
          <p:nvPr/>
        </p:nvSpPr>
        <p:spPr bwMode="auto">
          <a:xfrm>
            <a:off x="1595438" y="3533775"/>
            <a:ext cx="142875" cy="1428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881188" y="4327525"/>
            <a:ext cx="2016125" cy="288925"/>
            <a:chOff x="612" y="2794"/>
            <a:chExt cx="1270" cy="182"/>
          </a:xfrm>
        </p:grpSpPr>
        <p:sp>
          <p:nvSpPr>
            <p:cNvPr id="6" name="Freeform 47"/>
            <p:cNvSpPr>
              <a:spLocks/>
            </p:cNvSpPr>
            <p:nvPr/>
          </p:nvSpPr>
          <p:spPr bwMode="auto">
            <a:xfrm>
              <a:off x="624" y="2794"/>
              <a:ext cx="1258" cy="158"/>
            </a:xfrm>
            <a:custGeom>
              <a:avLst/>
              <a:gdLst>
                <a:gd name="T0" fmla="*/ 0 w 1258"/>
                <a:gd name="T1" fmla="*/ 158 h 158"/>
                <a:gd name="T2" fmla="*/ 1258 w 1258"/>
                <a:gd name="T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8" h="158">
                  <a:moveTo>
                    <a:pt x="0" y="158"/>
                  </a:moveTo>
                  <a:lnTo>
                    <a:pt x="1258" y="0"/>
                  </a:lnTo>
                </a:path>
              </a:pathLst>
            </a:cu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" name="Oval 48"/>
            <p:cNvSpPr>
              <a:spLocks noChangeArrowheads="1"/>
            </p:cNvSpPr>
            <p:nvPr/>
          </p:nvSpPr>
          <p:spPr bwMode="auto">
            <a:xfrm>
              <a:off x="612" y="2931"/>
              <a:ext cx="45" cy="45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" name="Oval 49"/>
          <p:cNvSpPr>
            <a:spLocks noChangeArrowheads="1"/>
          </p:cNvSpPr>
          <p:nvPr/>
        </p:nvSpPr>
        <p:spPr bwMode="auto">
          <a:xfrm>
            <a:off x="3249613" y="3319463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Text Box 50"/>
          <p:cNvSpPr txBox="1">
            <a:spLocks noChangeArrowheads="1"/>
          </p:cNvSpPr>
          <p:nvPr/>
        </p:nvSpPr>
        <p:spPr bwMode="auto">
          <a:xfrm>
            <a:off x="1449388" y="3246438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10" name="Text Box 51"/>
          <p:cNvSpPr txBox="1">
            <a:spLocks noChangeArrowheads="1"/>
          </p:cNvSpPr>
          <p:nvPr/>
        </p:nvSpPr>
        <p:spPr bwMode="auto">
          <a:xfrm>
            <a:off x="3106738" y="295910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C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467519" y="934463"/>
            <a:ext cx="3160712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/>
              <a:t>线段的平移作法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49300" y="1595438"/>
            <a:ext cx="7353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沿着射线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XY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方向平移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54"/>
          <p:cNvSpPr txBox="1">
            <a:spLocks noChangeArrowheads="1"/>
          </p:cNvSpPr>
          <p:nvPr/>
        </p:nvSpPr>
        <p:spPr bwMode="auto">
          <a:xfrm>
            <a:off x="1665288" y="4614863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X</a:t>
            </a:r>
          </a:p>
        </p:txBody>
      </p:sp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3754438" y="43275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Y</a:t>
            </a:r>
          </a:p>
        </p:txBody>
      </p:sp>
      <p:sp>
        <p:nvSpPr>
          <p:cNvPr id="15" name="Text Box 56"/>
          <p:cNvSpPr txBox="1">
            <a:spLocks noChangeArrowheads="1"/>
          </p:cNvSpPr>
          <p:nvPr/>
        </p:nvSpPr>
        <p:spPr bwMode="auto">
          <a:xfrm>
            <a:off x="7361238" y="1430337"/>
            <a:ext cx="1376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sp>
        <p:nvSpPr>
          <p:cNvPr id="16" name="Text Box 57"/>
          <p:cNvSpPr txBox="1">
            <a:spLocks noChangeArrowheads="1"/>
          </p:cNvSpPr>
          <p:nvPr/>
        </p:nvSpPr>
        <p:spPr bwMode="auto">
          <a:xfrm>
            <a:off x="5850792" y="4694238"/>
            <a:ext cx="7213600" cy="18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作法一：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将线段的端点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平移，得点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将线段的端点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平移，得点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CD,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即为所求作。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58"/>
          <p:cNvSpPr>
            <a:spLocks/>
          </p:cNvSpPr>
          <p:nvPr/>
        </p:nvSpPr>
        <p:spPr bwMode="auto">
          <a:xfrm>
            <a:off x="1676400" y="3314700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18" name="Group 59"/>
          <p:cNvGrpSpPr>
            <a:grpSpLocks/>
          </p:cNvGrpSpPr>
          <p:nvPr/>
        </p:nvGrpSpPr>
        <p:grpSpPr bwMode="auto">
          <a:xfrm>
            <a:off x="1593850" y="2671763"/>
            <a:ext cx="1727200" cy="935037"/>
            <a:chOff x="476" y="1979"/>
            <a:chExt cx="1088" cy="589"/>
          </a:xfrm>
        </p:grpSpPr>
        <p:sp>
          <p:nvSpPr>
            <p:cNvPr id="19" name="Line 60"/>
            <p:cNvSpPr>
              <a:spLocks noChangeShapeType="1"/>
            </p:cNvSpPr>
            <p:nvPr/>
          </p:nvSpPr>
          <p:spPr bwMode="auto">
            <a:xfrm>
              <a:off x="476" y="2115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" name="Line 61"/>
            <p:cNvSpPr>
              <a:spLocks noChangeShapeType="1"/>
            </p:cNvSpPr>
            <p:nvPr/>
          </p:nvSpPr>
          <p:spPr bwMode="auto">
            <a:xfrm>
              <a:off x="1519" y="1979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" name="Text Box 62"/>
            <p:cNvSpPr txBox="1">
              <a:spLocks noChangeArrowheads="1"/>
            </p:cNvSpPr>
            <p:nvPr/>
          </p:nvSpPr>
          <p:spPr bwMode="auto">
            <a:xfrm rot="-375707">
              <a:off x="793" y="2024"/>
              <a:ext cx="4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latin typeface="Arial" charset="0"/>
                </a:rPr>
                <a:t>3cm</a:t>
              </a:r>
            </a:p>
          </p:txBody>
        </p:sp>
        <p:sp>
          <p:nvSpPr>
            <p:cNvPr id="22" name="Line 63"/>
            <p:cNvSpPr>
              <a:spLocks noChangeShapeType="1"/>
            </p:cNvSpPr>
            <p:nvPr/>
          </p:nvSpPr>
          <p:spPr bwMode="auto">
            <a:xfrm flipV="1">
              <a:off x="476" y="2160"/>
              <a:ext cx="363" cy="4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" name="Line 64"/>
            <p:cNvSpPr>
              <a:spLocks noChangeShapeType="1"/>
            </p:cNvSpPr>
            <p:nvPr/>
          </p:nvSpPr>
          <p:spPr bwMode="auto">
            <a:xfrm flipV="1">
              <a:off x="1156" y="2069"/>
              <a:ext cx="363" cy="4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4" name="Oval 65"/>
          <p:cNvSpPr>
            <a:spLocks noChangeArrowheads="1"/>
          </p:cNvSpPr>
          <p:nvPr/>
        </p:nvSpPr>
        <p:spPr bwMode="auto">
          <a:xfrm>
            <a:off x="1162050" y="4038600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Text Box 66"/>
          <p:cNvSpPr txBox="1">
            <a:spLocks noChangeArrowheads="1"/>
          </p:cNvSpPr>
          <p:nvPr/>
        </p:nvSpPr>
        <p:spPr bwMode="auto">
          <a:xfrm>
            <a:off x="946150" y="37512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26" name="Line 67"/>
          <p:cNvSpPr>
            <a:spLocks noChangeShapeType="1"/>
          </p:cNvSpPr>
          <p:nvPr/>
        </p:nvSpPr>
        <p:spPr bwMode="auto">
          <a:xfrm flipV="1">
            <a:off x="1233488" y="36068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Freeform 68"/>
          <p:cNvSpPr>
            <a:spLocks/>
          </p:cNvSpPr>
          <p:nvPr/>
        </p:nvSpPr>
        <p:spPr bwMode="auto">
          <a:xfrm>
            <a:off x="1233488" y="3822700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28" name="Group 69"/>
          <p:cNvGrpSpPr>
            <a:grpSpLocks/>
          </p:cNvGrpSpPr>
          <p:nvPr/>
        </p:nvGrpSpPr>
        <p:grpSpPr bwMode="auto">
          <a:xfrm>
            <a:off x="1162050" y="3175000"/>
            <a:ext cx="1727200" cy="935038"/>
            <a:chOff x="476" y="1979"/>
            <a:chExt cx="1088" cy="589"/>
          </a:xfrm>
        </p:grpSpPr>
        <p:sp>
          <p:nvSpPr>
            <p:cNvPr id="29" name="Line 70"/>
            <p:cNvSpPr>
              <a:spLocks noChangeShapeType="1"/>
            </p:cNvSpPr>
            <p:nvPr/>
          </p:nvSpPr>
          <p:spPr bwMode="auto">
            <a:xfrm>
              <a:off x="476" y="2115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Line 71"/>
            <p:cNvSpPr>
              <a:spLocks noChangeShapeType="1"/>
            </p:cNvSpPr>
            <p:nvPr/>
          </p:nvSpPr>
          <p:spPr bwMode="auto">
            <a:xfrm>
              <a:off x="1519" y="1979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1" name="Text Box 72"/>
            <p:cNvSpPr txBox="1">
              <a:spLocks noChangeArrowheads="1"/>
            </p:cNvSpPr>
            <p:nvPr/>
          </p:nvSpPr>
          <p:spPr bwMode="auto">
            <a:xfrm rot="-375707">
              <a:off x="793" y="2024"/>
              <a:ext cx="4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latin typeface="Arial" charset="0"/>
                </a:rPr>
                <a:t>3cm</a:t>
              </a:r>
            </a:p>
          </p:txBody>
        </p:sp>
        <p:sp>
          <p:nvSpPr>
            <p:cNvPr id="32" name="Line 73"/>
            <p:cNvSpPr>
              <a:spLocks noChangeShapeType="1"/>
            </p:cNvSpPr>
            <p:nvPr/>
          </p:nvSpPr>
          <p:spPr bwMode="auto">
            <a:xfrm flipV="1">
              <a:off x="476" y="2160"/>
              <a:ext cx="363" cy="4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74"/>
            <p:cNvSpPr>
              <a:spLocks noChangeShapeType="1"/>
            </p:cNvSpPr>
            <p:nvPr/>
          </p:nvSpPr>
          <p:spPr bwMode="auto">
            <a:xfrm flipV="1">
              <a:off x="1156" y="2069"/>
              <a:ext cx="363" cy="4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34" name="Oval 75"/>
          <p:cNvSpPr>
            <a:spLocks noChangeArrowheads="1"/>
          </p:cNvSpPr>
          <p:nvPr/>
        </p:nvSpPr>
        <p:spPr bwMode="auto">
          <a:xfrm>
            <a:off x="2817813" y="3822700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Text Box 76"/>
          <p:cNvSpPr txBox="1">
            <a:spLocks noChangeArrowheads="1"/>
          </p:cNvSpPr>
          <p:nvPr/>
        </p:nvSpPr>
        <p:spPr bwMode="auto">
          <a:xfrm>
            <a:off x="2530475" y="35353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D</a:t>
            </a:r>
          </a:p>
        </p:txBody>
      </p:sp>
      <p:sp>
        <p:nvSpPr>
          <p:cNvPr id="36" name="Line 77"/>
          <p:cNvSpPr>
            <a:spLocks noChangeShapeType="1"/>
          </p:cNvSpPr>
          <p:nvPr/>
        </p:nvSpPr>
        <p:spPr bwMode="auto">
          <a:xfrm flipV="1">
            <a:off x="2890838" y="33909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78"/>
          <p:cNvSpPr txBox="1">
            <a:spLocks noChangeArrowheads="1"/>
          </p:cNvSpPr>
          <p:nvPr/>
        </p:nvSpPr>
        <p:spPr bwMode="auto">
          <a:xfrm>
            <a:off x="467519" y="5407025"/>
            <a:ext cx="496808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本作法运用了平移的什么性质？</a:t>
            </a:r>
          </a:p>
        </p:txBody>
      </p:sp>
    </p:spTree>
    <p:extLst>
      <p:ext uri="{BB962C8B-B14F-4D97-AF65-F5344CB8AC3E}">
        <p14:creationId xmlns:p14="http://schemas.microsoft.com/office/powerpoint/2010/main" val="193514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utoUpdateAnimBg="0"/>
      <p:bldP spid="15" grpId="0" autoUpdateAnimBg="0"/>
      <p:bldP spid="16" grpId="0" autoUpdateAnimBg="0"/>
      <p:bldP spid="17" grpId="0" animBg="1"/>
      <p:bldP spid="27" grpId="0" animBg="1"/>
      <p:bldP spid="34" grpId="0" animBg="1"/>
      <p:bldP spid="35" grpId="0" autoUpdateAnimBg="0"/>
      <p:bldP spid="36" grpId="0" animBg="1"/>
      <p:bldP spid="3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0167185"/>
              </p:ext>
            </p:extLst>
          </p:nvPr>
        </p:nvGraphicFramePr>
        <p:xfrm>
          <a:off x="7361238" y="1912938"/>
          <a:ext cx="4551362" cy="2789236"/>
        </p:xfrm>
        <a:graphic>
          <a:graphicData uri="http://schemas.openxmlformats.org/drawingml/2006/table">
            <a:tbl>
              <a:tblPr/>
              <a:tblGrid>
                <a:gridCol w="1136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54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75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72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4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射线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XY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CD 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467519" y="934463"/>
            <a:ext cx="3160712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 dirty="0"/>
              <a:t>线段的平移作法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49300" y="1595438"/>
            <a:ext cx="7353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沿着射线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XY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方向平移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56"/>
          <p:cNvSpPr txBox="1">
            <a:spLocks noChangeArrowheads="1"/>
          </p:cNvSpPr>
          <p:nvPr/>
        </p:nvSpPr>
        <p:spPr bwMode="auto">
          <a:xfrm>
            <a:off x="7361238" y="1430337"/>
            <a:ext cx="1376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sp>
        <p:nvSpPr>
          <p:cNvPr id="37" name="Text Box 78"/>
          <p:cNvSpPr txBox="1">
            <a:spLocks noChangeArrowheads="1"/>
          </p:cNvSpPr>
          <p:nvPr/>
        </p:nvSpPr>
        <p:spPr bwMode="auto">
          <a:xfrm>
            <a:off x="467519" y="5407025"/>
            <a:ext cx="496808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本作法运用了平移的什么性质？</a:t>
            </a:r>
          </a:p>
        </p:txBody>
      </p:sp>
      <p:sp>
        <p:nvSpPr>
          <p:cNvPr id="38" name="Oval 3"/>
          <p:cNvSpPr>
            <a:spLocks noChangeArrowheads="1"/>
          </p:cNvSpPr>
          <p:nvPr/>
        </p:nvSpPr>
        <p:spPr bwMode="auto">
          <a:xfrm>
            <a:off x="1481138" y="3330575"/>
            <a:ext cx="142875" cy="1428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9" name="Group 4"/>
          <p:cNvGrpSpPr>
            <a:grpSpLocks/>
          </p:cNvGrpSpPr>
          <p:nvPr/>
        </p:nvGrpSpPr>
        <p:grpSpPr bwMode="auto">
          <a:xfrm>
            <a:off x="1766888" y="4124325"/>
            <a:ext cx="2016125" cy="288925"/>
            <a:chOff x="612" y="2794"/>
            <a:chExt cx="1270" cy="182"/>
          </a:xfrm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624" y="2794"/>
              <a:ext cx="1258" cy="158"/>
            </a:xfrm>
            <a:custGeom>
              <a:avLst/>
              <a:gdLst>
                <a:gd name="T0" fmla="*/ 0 w 1258"/>
                <a:gd name="T1" fmla="*/ 158 h 158"/>
                <a:gd name="T2" fmla="*/ 1258 w 1258"/>
                <a:gd name="T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8" h="158">
                  <a:moveTo>
                    <a:pt x="0" y="158"/>
                  </a:moveTo>
                  <a:lnTo>
                    <a:pt x="1258" y="0"/>
                  </a:lnTo>
                </a:path>
              </a:pathLst>
            </a:cu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1" name="Oval 6"/>
            <p:cNvSpPr>
              <a:spLocks noChangeArrowheads="1"/>
            </p:cNvSpPr>
            <p:nvPr/>
          </p:nvSpPr>
          <p:spPr bwMode="auto">
            <a:xfrm>
              <a:off x="612" y="2931"/>
              <a:ext cx="45" cy="45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2" name="Oval 7"/>
          <p:cNvSpPr>
            <a:spLocks noChangeArrowheads="1"/>
          </p:cNvSpPr>
          <p:nvPr/>
        </p:nvSpPr>
        <p:spPr bwMode="auto">
          <a:xfrm>
            <a:off x="3135313" y="3116263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1335088" y="3043238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2992438" y="275590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C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1550988" y="4411663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X</a:t>
            </a: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3640138" y="41243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Y</a:t>
            </a:r>
          </a:p>
        </p:txBody>
      </p:sp>
      <p:sp>
        <p:nvSpPr>
          <p:cNvPr id="47" name="Freeform 58"/>
          <p:cNvSpPr>
            <a:spLocks/>
          </p:cNvSpPr>
          <p:nvPr/>
        </p:nvSpPr>
        <p:spPr bwMode="auto">
          <a:xfrm>
            <a:off x="1562100" y="3111500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48" name="Group 59"/>
          <p:cNvGrpSpPr>
            <a:grpSpLocks/>
          </p:cNvGrpSpPr>
          <p:nvPr/>
        </p:nvGrpSpPr>
        <p:grpSpPr bwMode="auto">
          <a:xfrm>
            <a:off x="1479550" y="2468563"/>
            <a:ext cx="1727200" cy="935037"/>
            <a:chOff x="476" y="1979"/>
            <a:chExt cx="1088" cy="589"/>
          </a:xfrm>
        </p:grpSpPr>
        <p:sp>
          <p:nvSpPr>
            <p:cNvPr id="49" name="Line 60"/>
            <p:cNvSpPr>
              <a:spLocks noChangeShapeType="1"/>
            </p:cNvSpPr>
            <p:nvPr/>
          </p:nvSpPr>
          <p:spPr bwMode="auto">
            <a:xfrm>
              <a:off x="476" y="2115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0" name="Line 61"/>
            <p:cNvSpPr>
              <a:spLocks noChangeShapeType="1"/>
            </p:cNvSpPr>
            <p:nvPr/>
          </p:nvSpPr>
          <p:spPr bwMode="auto">
            <a:xfrm>
              <a:off x="1519" y="1979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" name="Text Box 62"/>
            <p:cNvSpPr txBox="1">
              <a:spLocks noChangeArrowheads="1"/>
            </p:cNvSpPr>
            <p:nvPr/>
          </p:nvSpPr>
          <p:spPr bwMode="auto">
            <a:xfrm rot="-375707">
              <a:off x="793" y="2024"/>
              <a:ext cx="4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latin typeface="Arial" charset="0"/>
                </a:rPr>
                <a:t>3cm</a:t>
              </a:r>
            </a:p>
          </p:txBody>
        </p:sp>
        <p:sp>
          <p:nvSpPr>
            <p:cNvPr id="52" name="Line 63"/>
            <p:cNvSpPr>
              <a:spLocks noChangeShapeType="1"/>
            </p:cNvSpPr>
            <p:nvPr/>
          </p:nvSpPr>
          <p:spPr bwMode="auto">
            <a:xfrm flipV="1">
              <a:off x="476" y="2160"/>
              <a:ext cx="363" cy="4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3" name="Line 64"/>
            <p:cNvSpPr>
              <a:spLocks noChangeShapeType="1"/>
            </p:cNvSpPr>
            <p:nvPr/>
          </p:nvSpPr>
          <p:spPr bwMode="auto">
            <a:xfrm flipV="1">
              <a:off x="1156" y="2069"/>
              <a:ext cx="363" cy="4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54" name="Oval 65"/>
          <p:cNvSpPr>
            <a:spLocks noChangeArrowheads="1"/>
          </p:cNvSpPr>
          <p:nvPr/>
        </p:nvSpPr>
        <p:spPr bwMode="auto">
          <a:xfrm>
            <a:off x="1047750" y="3835400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Text Box 66"/>
          <p:cNvSpPr txBox="1">
            <a:spLocks noChangeArrowheads="1"/>
          </p:cNvSpPr>
          <p:nvPr/>
        </p:nvSpPr>
        <p:spPr bwMode="auto">
          <a:xfrm>
            <a:off x="831850" y="35480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56" name="Line 67"/>
          <p:cNvSpPr>
            <a:spLocks noChangeShapeType="1"/>
          </p:cNvSpPr>
          <p:nvPr/>
        </p:nvSpPr>
        <p:spPr bwMode="auto">
          <a:xfrm flipV="1">
            <a:off x="1119188" y="34036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7" name="Oval 68"/>
          <p:cNvSpPr>
            <a:spLocks noChangeArrowheads="1"/>
          </p:cNvSpPr>
          <p:nvPr/>
        </p:nvSpPr>
        <p:spPr bwMode="auto">
          <a:xfrm>
            <a:off x="2703513" y="3619500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" name="Text Box 69"/>
          <p:cNvSpPr txBox="1">
            <a:spLocks noChangeArrowheads="1"/>
          </p:cNvSpPr>
          <p:nvPr/>
        </p:nvSpPr>
        <p:spPr bwMode="auto">
          <a:xfrm>
            <a:off x="2416175" y="33321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D</a:t>
            </a:r>
          </a:p>
        </p:txBody>
      </p:sp>
      <p:sp>
        <p:nvSpPr>
          <p:cNvPr id="59" name="Line 70"/>
          <p:cNvSpPr>
            <a:spLocks noChangeShapeType="1"/>
          </p:cNvSpPr>
          <p:nvPr/>
        </p:nvSpPr>
        <p:spPr bwMode="auto">
          <a:xfrm flipV="1">
            <a:off x="2776538" y="31877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71"/>
          <p:cNvSpPr>
            <a:spLocks noChangeShapeType="1"/>
          </p:cNvSpPr>
          <p:nvPr/>
        </p:nvSpPr>
        <p:spPr bwMode="auto">
          <a:xfrm flipH="1">
            <a:off x="2416175" y="3187700"/>
            <a:ext cx="792163" cy="93662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Text Box 72"/>
          <p:cNvSpPr txBox="1">
            <a:spLocks noChangeArrowheads="1"/>
          </p:cNvSpPr>
          <p:nvPr/>
        </p:nvSpPr>
        <p:spPr bwMode="auto">
          <a:xfrm>
            <a:off x="2127250" y="39084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Z</a:t>
            </a:r>
          </a:p>
        </p:txBody>
      </p:sp>
      <p:sp>
        <p:nvSpPr>
          <p:cNvPr id="62" name="Arc 73"/>
          <p:cNvSpPr>
            <a:spLocks/>
          </p:cNvSpPr>
          <p:nvPr/>
        </p:nvSpPr>
        <p:spPr bwMode="auto">
          <a:xfrm rot="20588428" flipH="1" flipV="1">
            <a:off x="1046163" y="3608388"/>
            <a:ext cx="287337" cy="434975"/>
          </a:xfrm>
          <a:custGeom>
            <a:avLst/>
            <a:gdLst>
              <a:gd name="G0" fmla="+- 0 0 0"/>
              <a:gd name="G1" fmla="+- 21559 0 0"/>
              <a:gd name="G2" fmla="+- 21600 0 0"/>
              <a:gd name="T0" fmla="*/ 1327 w 21600"/>
              <a:gd name="T1" fmla="*/ 0 h 21763"/>
              <a:gd name="T2" fmla="*/ 21599 w 21600"/>
              <a:gd name="T3" fmla="*/ 21763 h 21763"/>
              <a:gd name="T4" fmla="*/ 0 w 21600"/>
              <a:gd name="T5" fmla="*/ 21559 h 2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763" fill="none" extrusionOk="0">
                <a:moveTo>
                  <a:pt x="1327" y="-1"/>
                </a:moveTo>
                <a:cubicBezTo>
                  <a:pt x="12719" y="701"/>
                  <a:pt x="21600" y="10144"/>
                  <a:pt x="21600" y="21559"/>
                </a:cubicBezTo>
                <a:cubicBezTo>
                  <a:pt x="21600" y="21627"/>
                  <a:pt x="21599" y="21695"/>
                  <a:pt x="21599" y="21763"/>
                </a:cubicBezTo>
              </a:path>
              <a:path w="21600" h="21763" stroke="0" extrusionOk="0">
                <a:moveTo>
                  <a:pt x="1327" y="-1"/>
                </a:moveTo>
                <a:cubicBezTo>
                  <a:pt x="12719" y="701"/>
                  <a:pt x="21600" y="10144"/>
                  <a:pt x="21600" y="21559"/>
                </a:cubicBezTo>
                <a:cubicBezTo>
                  <a:pt x="21600" y="21627"/>
                  <a:pt x="21599" y="21695"/>
                  <a:pt x="21599" y="21763"/>
                </a:cubicBezTo>
                <a:lnTo>
                  <a:pt x="0" y="21559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Arc 74"/>
          <p:cNvSpPr>
            <a:spLocks/>
          </p:cNvSpPr>
          <p:nvPr/>
        </p:nvSpPr>
        <p:spPr bwMode="auto">
          <a:xfrm rot="20588428" flipH="1" flipV="1">
            <a:off x="2703513" y="3403600"/>
            <a:ext cx="287337" cy="434975"/>
          </a:xfrm>
          <a:custGeom>
            <a:avLst/>
            <a:gdLst>
              <a:gd name="G0" fmla="+- 0 0 0"/>
              <a:gd name="G1" fmla="+- 21559 0 0"/>
              <a:gd name="G2" fmla="+- 21600 0 0"/>
              <a:gd name="T0" fmla="*/ 1327 w 21600"/>
              <a:gd name="T1" fmla="*/ 0 h 21763"/>
              <a:gd name="T2" fmla="*/ 21599 w 21600"/>
              <a:gd name="T3" fmla="*/ 21763 h 21763"/>
              <a:gd name="T4" fmla="*/ 0 w 21600"/>
              <a:gd name="T5" fmla="*/ 21559 h 2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763" fill="none" extrusionOk="0">
                <a:moveTo>
                  <a:pt x="1327" y="-1"/>
                </a:moveTo>
                <a:cubicBezTo>
                  <a:pt x="12719" y="701"/>
                  <a:pt x="21600" y="10144"/>
                  <a:pt x="21600" y="21559"/>
                </a:cubicBezTo>
                <a:cubicBezTo>
                  <a:pt x="21600" y="21627"/>
                  <a:pt x="21599" y="21695"/>
                  <a:pt x="21599" y="21763"/>
                </a:cubicBezTo>
              </a:path>
              <a:path w="21600" h="21763" stroke="0" extrusionOk="0">
                <a:moveTo>
                  <a:pt x="1327" y="-1"/>
                </a:moveTo>
                <a:cubicBezTo>
                  <a:pt x="12719" y="701"/>
                  <a:pt x="21600" y="10144"/>
                  <a:pt x="21600" y="21559"/>
                </a:cubicBezTo>
                <a:cubicBezTo>
                  <a:pt x="21600" y="21627"/>
                  <a:pt x="21599" y="21695"/>
                  <a:pt x="21599" y="21763"/>
                </a:cubicBezTo>
                <a:lnTo>
                  <a:pt x="0" y="21559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Text Box 48"/>
          <p:cNvSpPr txBox="1">
            <a:spLocks noChangeArrowheads="1"/>
          </p:cNvSpPr>
          <p:nvPr/>
        </p:nvSpPr>
        <p:spPr bwMode="auto">
          <a:xfrm>
            <a:off x="5583080" y="4425752"/>
            <a:ext cx="681293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作法二：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作射线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DM//AB, DN//AC;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BE//AD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DM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CF//AD,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DN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△DEF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即为所求作。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47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  <p:bldP spid="42" grpId="0" animBg="1"/>
      <p:bldP spid="44" grpId="0"/>
      <p:bldP spid="47" grpId="0" animBg="1"/>
      <p:bldP spid="57" grpId="0" animBg="1"/>
      <p:bldP spid="58" grpId="0"/>
      <p:bldP spid="59" grpId="0" animBg="1"/>
      <p:bldP spid="60" grpId="0" animBg="1"/>
      <p:bldP spid="61" grpId="0"/>
      <p:bldP spid="62" grpId="0" animBg="1"/>
      <p:bldP spid="63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785758"/>
              </p:ext>
            </p:extLst>
          </p:nvPr>
        </p:nvGraphicFramePr>
        <p:xfrm>
          <a:off x="7361238" y="1825018"/>
          <a:ext cx="4551362" cy="2789236"/>
        </p:xfrm>
        <a:graphic>
          <a:graphicData uri="http://schemas.openxmlformats.org/drawingml/2006/table">
            <a:tbl>
              <a:tblPr/>
              <a:tblGrid>
                <a:gridCol w="1136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54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75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72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4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射线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XY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线段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CD 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467519" y="934463"/>
            <a:ext cx="3160712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 dirty="0"/>
              <a:t>线段的平移作法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49300" y="1595438"/>
            <a:ext cx="7353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沿着射线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XY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方向平移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56"/>
          <p:cNvSpPr txBox="1">
            <a:spLocks noChangeArrowheads="1"/>
          </p:cNvSpPr>
          <p:nvPr/>
        </p:nvSpPr>
        <p:spPr bwMode="auto">
          <a:xfrm>
            <a:off x="7361238" y="1342417"/>
            <a:ext cx="1376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sp>
        <p:nvSpPr>
          <p:cNvPr id="37" name="Text Box 78"/>
          <p:cNvSpPr txBox="1">
            <a:spLocks noChangeArrowheads="1"/>
          </p:cNvSpPr>
          <p:nvPr/>
        </p:nvSpPr>
        <p:spPr bwMode="auto">
          <a:xfrm>
            <a:off x="467519" y="5407025"/>
            <a:ext cx="496808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本作法运用了平移的什么性质？</a:t>
            </a:r>
          </a:p>
        </p:txBody>
      </p:sp>
      <p:sp>
        <p:nvSpPr>
          <p:cNvPr id="39" name="Oval 3"/>
          <p:cNvSpPr>
            <a:spLocks noChangeArrowheads="1"/>
          </p:cNvSpPr>
          <p:nvPr/>
        </p:nvSpPr>
        <p:spPr bwMode="auto">
          <a:xfrm>
            <a:off x="1506538" y="3355975"/>
            <a:ext cx="142875" cy="1428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" name="Group 4"/>
          <p:cNvGrpSpPr>
            <a:grpSpLocks/>
          </p:cNvGrpSpPr>
          <p:nvPr/>
        </p:nvGrpSpPr>
        <p:grpSpPr bwMode="auto">
          <a:xfrm>
            <a:off x="1792288" y="4149725"/>
            <a:ext cx="2016125" cy="288925"/>
            <a:chOff x="612" y="2794"/>
            <a:chExt cx="1270" cy="182"/>
          </a:xfrm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624" y="2794"/>
              <a:ext cx="1258" cy="158"/>
            </a:xfrm>
            <a:custGeom>
              <a:avLst/>
              <a:gdLst>
                <a:gd name="T0" fmla="*/ 0 w 1258"/>
                <a:gd name="T1" fmla="*/ 158 h 158"/>
                <a:gd name="T2" fmla="*/ 1258 w 1258"/>
                <a:gd name="T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8" h="158">
                  <a:moveTo>
                    <a:pt x="0" y="158"/>
                  </a:moveTo>
                  <a:lnTo>
                    <a:pt x="1258" y="0"/>
                  </a:lnTo>
                </a:path>
              </a:pathLst>
            </a:custGeom>
            <a:noFill/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2" name="Oval 6"/>
            <p:cNvSpPr>
              <a:spLocks noChangeArrowheads="1"/>
            </p:cNvSpPr>
            <p:nvPr/>
          </p:nvSpPr>
          <p:spPr bwMode="auto">
            <a:xfrm>
              <a:off x="612" y="2931"/>
              <a:ext cx="45" cy="45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" name="Oval 7"/>
          <p:cNvSpPr>
            <a:spLocks noChangeArrowheads="1"/>
          </p:cNvSpPr>
          <p:nvPr/>
        </p:nvSpPr>
        <p:spPr bwMode="auto">
          <a:xfrm>
            <a:off x="3160713" y="3141663"/>
            <a:ext cx="144462" cy="1444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1360488" y="3068638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3017838" y="278130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C</a:t>
            </a: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1576388" y="4437063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X</a:t>
            </a: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3665538" y="41497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Y</a:t>
            </a:r>
          </a:p>
        </p:txBody>
      </p:sp>
      <p:sp>
        <p:nvSpPr>
          <p:cNvPr id="48" name="Freeform 58"/>
          <p:cNvSpPr>
            <a:spLocks/>
          </p:cNvSpPr>
          <p:nvPr/>
        </p:nvSpPr>
        <p:spPr bwMode="auto">
          <a:xfrm>
            <a:off x="1587500" y="3136900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49" name="Group 59"/>
          <p:cNvGrpSpPr>
            <a:grpSpLocks/>
          </p:cNvGrpSpPr>
          <p:nvPr/>
        </p:nvGrpSpPr>
        <p:grpSpPr bwMode="auto">
          <a:xfrm>
            <a:off x="1504950" y="2493963"/>
            <a:ext cx="1727200" cy="935037"/>
            <a:chOff x="476" y="1979"/>
            <a:chExt cx="1088" cy="589"/>
          </a:xfrm>
        </p:grpSpPr>
        <p:sp>
          <p:nvSpPr>
            <p:cNvPr id="50" name="Line 60"/>
            <p:cNvSpPr>
              <a:spLocks noChangeShapeType="1"/>
            </p:cNvSpPr>
            <p:nvPr/>
          </p:nvSpPr>
          <p:spPr bwMode="auto">
            <a:xfrm>
              <a:off x="476" y="2115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" name="Line 61"/>
            <p:cNvSpPr>
              <a:spLocks noChangeShapeType="1"/>
            </p:cNvSpPr>
            <p:nvPr/>
          </p:nvSpPr>
          <p:spPr bwMode="auto">
            <a:xfrm>
              <a:off x="1519" y="1979"/>
              <a:ext cx="45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2" name="Text Box 62"/>
            <p:cNvSpPr txBox="1">
              <a:spLocks noChangeArrowheads="1"/>
            </p:cNvSpPr>
            <p:nvPr/>
          </p:nvSpPr>
          <p:spPr bwMode="auto">
            <a:xfrm rot="-375707">
              <a:off x="793" y="2024"/>
              <a:ext cx="4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latin typeface="Arial" charset="0"/>
                </a:rPr>
                <a:t>3cm</a:t>
              </a:r>
            </a:p>
          </p:txBody>
        </p:sp>
        <p:sp>
          <p:nvSpPr>
            <p:cNvPr id="53" name="Line 63"/>
            <p:cNvSpPr>
              <a:spLocks noChangeShapeType="1"/>
            </p:cNvSpPr>
            <p:nvPr/>
          </p:nvSpPr>
          <p:spPr bwMode="auto">
            <a:xfrm flipV="1">
              <a:off x="476" y="2160"/>
              <a:ext cx="363" cy="4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4" name="Line 64"/>
            <p:cNvSpPr>
              <a:spLocks noChangeShapeType="1"/>
            </p:cNvSpPr>
            <p:nvPr/>
          </p:nvSpPr>
          <p:spPr bwMode="auto">
            <a:xfrm flipV="1">
              <a:off x="1156" y="2069"/>
              <a:ext cx="363" cy="4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55" name="Oval 65"/>
          <p:cNvSpPr>
            <a:spLocks noChangeArrowheads="1"/>
          </p:cNvSpPr>
          <p:nvPr/>
        </p:nvSpPr>
        <p:spPr bwMode="auto">
          <a:xfrm>
            <a:off x="1073150" y="3860800"/>
            <a:ext cx="144463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" name="Text Box 66"/>
          <p:cNvSpPr txBox="1">
            <a:spLocks noChangeArrowheads="1"/>
          </p:cNvSpPr>
          <p:nvPr/>
        </p:nvSpPr>
        <p:spPr bwMode="auto">
          <a:xfrm>
            <a:off x="857250" y="35734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57" name="Line 67"/>
          <p:cNvSpPr>
            <a:spLocks noChangeShapeType="1"/>
          </p:cNvSpPr>
          <p:nvPr/>
        </p:nvSpPr>
        <p:spPr bwMode="auto">
          <a:xfrm flipV="1">
            <a:off x="1144588" y="34290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Oval 68"/>
          <p:cNvSpPr>
            <a:spLocks noChangeArrowheads="1"/>
          </p:cNvSpPr>
          <p:nvPr/>
        </p:nvSpPr>
        <p:spPr bwMode="auto">
          <a:xfrm>
            <a:off x="2728913" y="3644900"/>
            <a:ext cx="144462" cy="1444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Text Box 69"/>
          <p:cNvSpPr txBox="1">
            <a:spLocks noChangeArrowheads="1"/>
          </p:cNvSpPr>
          <p:nvPr/>
        </p:nvSpPr>
        <p:spPr bwMode="auto">
          <a:xfrm>
            <a:off x="2441575" y="3357563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D</a:t>
            </a:r>
          </a:p>
        </p:txBody>
      </p:sp>
      <p:sp>
        <p:nvSpPr>
          <p:cNvPr id="60" name="Line 70"/>
          <p:cNvSpPr>
            <a:spLocks noChangeShapeType="1"/>
          </p:cNvSpPr>
          <p:nvPr/>
        </p:nvSpPr>
        <p:spPr bwMode="auto">
          <a:xfrm flipV="1">
            <a:off x="2801938" y="3213100"/>
            <a:ext cx="431800" cy="5048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71"/>
          <p:cNvSpPr>
            <a:spLocks noChangeShapeType="1"/>
          </p:cNvSpPr>
          <p:nvPr/>
        </p:nvSpPr>
        <p:spPr bwMode="auto">
          <a:xfrm flipH="1">
            <a:off x="2441575" y="3213100"/>
            <a:ext cx="792163" cy="93662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Text Box 72"/>
          <p:cNvSpPr txBox="1">
            <a:spLocks noChangeArrowheads="1"/>
          </p:cNvSpPr>
          <p:nvPr/>
        </p:nvSpPr>
        <p:spPr bwMode="auto">
          <a:xfrm>
            <a:off x="2152650" y="39338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Z</a:t>
            </a:r>
          </a:p>
        </p:txBody>
      </p:sp>
      <p:sp>
        <p:nvSpPr>
          <p:cNvPr id="63" name="Freeform 74"/>
          <p:cNvSpPr>
            <a:spLocks/>
          </p:cNvSpPr>
          <p:nvPr/>
        </p:nvSpPr>
        <p:spPr bwMode="auto">
          <a:xfrm>
            <a:off x="1144588" y="3644900"/>
            <a:ext cx="2171700" cy="279400"/>
          </a:xfrm>
          <a:custGeom>
            <a:avLst/>
            <a:gdLst>
              <a:gd name="T0" fmla="*/ 0 w 1368"/>
              <a:gd name="T1" fmla="*/ 176 h 176"/>
              <a:gd name="T2" fmla="*/ 1368 w 1368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8" h="176">
                <a:moveTo>
                  <a:pt x="0" y="176"/>
                </a:moveTo>
                <a:lnTo>
                  <a:pt x="1368" y="0"/>
                </a:lnTo>
              </a:path>
            </a:pathLst>
          </a:custGeom>
          <a:noFill/>
          <a:ln w="19050" cap="flat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4" name="Text Box 57"/>
          <p:cNvSpPr txBox="1">
            <a:spLocks noChangeArrowheads="1"/>
          </p:cNvSpPr>
          <p:nvPr/>
        </p:nvSpPr>
        <p:spPr bwMode="auto">
          <a:xfrm>
            <a:off x="5664200" y="4441727"/>
            <a:ext cx="61468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作法三：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将线段的端点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平移，得点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点作线段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的平行线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CZ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点作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BD//AC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，交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CZ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点，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则线段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即为所求作。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47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utoUpdateAnimBg="0"/>
      <p:bldP spid="43" grpId="0" animBg="1"/>
      <p:bldP spid="45" grpId="0"/>
      <p:bldP spid="48" grpId="0" animBg="1"/>
      <p:bldP spid="58" grpId="0" animBg="1"/>
      <p:bldP spid="59" grpId="0"/>
      <p:bldP spid="60" grpId="0" animBg="1"/>
      <p:bldP spid="61" grpId="0" animBg="1"/>
      <p:bldP spid="62" grpId="0"/>
      <p:bldP spid="63" grpId="0" animBg="1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4434" y="1004604"/>
            <a:ext cx="3216276" cy="584775"/>
          </a:xfrm>
          <a:prstGeom prst="rect">
            <a:avLst/>
          </a:prstGeom>
          <a:noFill/>
          <a:ln w="127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zh-CN" altLang="en-US" dirty="0"/>
              <a:t>图形的平移作法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34434" y="1687275"/>
            <a:ext cx="100711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经过平移，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△ABC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的顶点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移到了点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作出平移后的三角形。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924551" y="2458244"/>
            <a:ext cx="13440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</a:p>
        </p:txBody>
      </p:sp>
      <p:graphicFrame>
        <p:nvGraphicFramePr>
          <p:cNvPr id="11270" name="Group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70098124"/>
              </p:ext>
            </p:extLst>
          </p:nvPr>
        </p:nvGraphicFramePr>
        <p:xfrm>
          <a:off x="6973888" y="2273612"/>
          <a:ext cx="5077883" cy="2346960"/>
        </p:xfrm>
        <a:graphic>
          <a:graphicData uri="http://schemas.openxmlformats.org/drawingml/2006/table">
            <a:tbl>
              <a:tblPr/>
              <a:tblGrid>
                <a:gridCol w="1174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4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36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已知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未知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备注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200"/>
                        </a:gs>
                        <a:gs pos="45000">
                          <a:srgbClr val="FF7A00"/>
                        </a:gs>
                        <a:gs pos="70000">
                          <a:srgbClr val="FF0300"/>
                        </a:gs>
                        <a:gs pos="100000">
                          <a:srgbClr val="4D0808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△ABC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源位置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△ABC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平移方向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根据平移性质即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AD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方向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平移距离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根据平移性质即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AD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长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目标图形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三角形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目标位置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kern="1200" cap="none" normalizeH="0" baseline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1pPr>
                      <a:lvl2pPr marL="449263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2pPr>
                      <a:lvl3pPr marL="890588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3pPr>
                      <a:lvl4pPr marL="12954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4pPr>
                      <a:lvl5pPr marL="1682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5pPr>
                      <a:lvl6pPr marL="2139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6pPr>
                      <a:lvl7pPr marL="2597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7pPr>
                      <a:lvl8pPr marL="3054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8pPr>
                      <a:lvl9pPr marL="3511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△DEF (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求作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1312" name="Text Box 48"/>
          <p:cNvSpPr txBox="1">
            <a:spLocks noChangeArrowheads="1"/>
          </p:cNvSpPr>
          <p:nvPr/>
        </p:nvSpPr>
        <p:spPr bwMode="auto">
          <a:xfrm>
            <a:off x="5672667" y="4379914"/>
            <a:ext cx="6633633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作法一：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沿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方向平移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长距离，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得线段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EF;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DE, DF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△DEF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即为所求作。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13" name="Text Box 49"/>
          <p:cNvSpPr txBox="1">
            <a:spLocks noChangeArrowheads="1"/>
          </p:cNvSpPr>
          <p:nvPr/>
        </p:nvSpPr>
        <p:spPr bwMode="auto">
          <a:xfrm>
            <a:off x="334434" y="4652963"/>
            <a:ext cx="480484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B</a:t>
            </a:r>
          </a:p>
        </p:txBody>
      </p: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574676" y="5510264"/>
            <a:ext cx="528108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反思：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本作法运用了平移的什么性质？</a:t>
            </a:r>
          </a:p>
        </p:txBody>
      </p:sp>
      <p:sp>
        <p:nvSpPr>
          <p:cNvPr id="11315" name="Line 51"/>
          <p:cNvSpPr>
            <a:spLocks noChangeShapeType="1"/>
          </p:cNvSpPr>
          <p:nvPr/>
        </p:nvSpPr>
        <p:spPr bwMode="auto">
          <a:xfrm flipH="1">
            <a:off x="719667" y="3644901"/>
            <a:ext cx="575733" cy="11525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16" name="Line 52"/>
          <p:cNvSpPr>
            <a:spLocks noChangeShapeType="1"/>
          </p:cNvSpPr>
          <p:nvPr/>
        </p:nvSpPr>
        <p:spPr bwMode="auto">
          <a:xfrm>
            <a:off x="1295400" y="3644901"/>
            <a:ext cx="575733" cy="7096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17" name="Line 53"/>
          <p:cNvSpPr>
            <a:spLocks noChangeShapeType="1"/>
          </p:cNvSpPr>
          <p:nvPr/>
        </p:nvSpPr>
        <p:spPr bwMode="auto">
          <a:xfrm flipH="1">
            <a:off x="719667" y="4354513"/>
            <a:ext cx="1151467" cy="44291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1678517" y="4292601"/>
            <a:ext cx="48048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C</a:t>
            </a:r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912284" y="3284538"/>
            <a:ext cx="48048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A</a:t>
            </a:r>
          </a:p>
        </p:txBody>
      </p:sp>
      <p:sp>
        <p:nvSpPr>
          <p:cNvPr id="11320" name="Freeform 56"/>
          <p:cNvSpPr>
            <a:spLocks/>
          </p:cNvSpPr>
          <p:nvPr/>
        </p:nvSpPr>
        <p:spPr bwMode="auto">
          <a:xfrm>
            <a:off x="1295400" y="3619500"/>
            <a:ext cx="2853267" cy="25400"/>
          </a:xfrm>
          <a:custGeom>
            <a:avLst/>
            <a:gdLst>
              <a:gd name="T0" fmla="*/ 0 w 1348"/>
              <a:gd name="T1" fmla="*/ 16 h 16"/>
              <a:gd name="T2" fmla="*/ 1348 w 1348"/>
              <a:gd name="T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48" h="16">
                <a:moveTo>
                  <a:pt x="0" y="16"/>
                </a:moveTo>
                <a:lnTo>
                  <a:pt x="1348" y="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21" name="Oval 57"/>
          <p:cNvSpPr>
            <a:spLocks noChangeArrowheads="1"/>
          </p:cNvSpPr>
          <p:nvPr/>
        </p:nvSpPr>
        <p:spPr bwMode="auto">
          <a:xfrm>
            <a:off x="4116918" y="3598864"/>
            <a:ext cx="97367" cy="71437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4116917" y="3309938"/>
            <a:ext cx="48048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D</a:t>
            </a:r>
          </a:p>
        </p:txBody>
      </p:sp>
      <p:sp>
        <p:nvSpPr>
          <p:cNvPr id="11323" name="Line 59"/>
          <p:cNvSpPr>
            <a:spLocks noChangeShapeType="1"/>
          </p:cNvSpPr>
          <p:nvPr/>
        </p:nvSpPr>
        <p:spPr bwMode="auto">
          <a:xfrm flipH="1">
            <a:off x="719667" y="4365626"/>
            <a:ext cx="1151467" cy="4429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24" name="Line 60"/>
          <p:cNvSpPr>
            <a:spLocks noChangeShapeType="1"/>
          </p:cNvSpPr>
          <p:nvPr/>
        </p:nvSpPr>
        <p:spPr bwMode="auto">
          <a:xfrm>
            <a:off x="4176184" y="3644901"/>
            <a:ext cx="575733" cy="7096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25" name="Line 61"/>
          <p:cNvSpPr>
            <a:spLocks noChangeShapeType="1"/>
          </p:cNvSpPr>
          <p:nvPr/>
        </p:nvSpPr>
        <p:spPr bwMode="auto">
          <a:xfrm flipH="1">
            <a:off x="3600451" y="3644901"/>
            <a:ext cx="575733" cy="11525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326" name="Text Box 62"/>
          <p:cNvSpPr txBox="1">
            <a:spLocks noChangeArrowheads="1"/>
          </p:cNvSpPr>
          <p:nvPr/>
        </p:nvSpPr>
        <p:spPr bwMode="auto">
          <a:xfrm>
            <a:off x="3119967" y="4724401"/>
            <a:ext cx="480484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E</a:t>
            </a:r>
          </a:p>
        </p:txBody>
      </p:sp>
      <p:sp>
        <p:nvSpPr>
          <p:cNvPr id="11327" name="Text Box 63"/>
          <p:cNvSpPr txBox="1">
            <a:spLocks noChangeArrowheads="1"/>
          </p:cNvSpPr>
          <p:nvPr/>
        </p:nvSpPr>
        <p:spPr bwMode="auto">
          <a:xfrm>
            <a:off x="4751917" y="4076701"/>
            <a:ext cx="48048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>
                <a:latin typeface="Arial" charset="0"/>
              </a:rPr>
              <a:t>F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66103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972 L 0.23628 -0.0009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312" grpId="0"/>
      <p:bldP spid="11314" grpId="0"/>
      <p:bldP spid="11323" grpId="0" animBg="1"/>
      <p:bldP spid="11324" grpId="0" animBg="1"/>
      <p:bldP spid="11325" grpId="0" animBg="1"/>
      <p:bldP spid="11326" grpId="0"/>
      <p:bldP spid="11327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5634985</TotalTime>
  <Pages>0</Pages>
  <Words>1222</Words>
  <Characters>0</Characters>
  <Application>Microsoft Office PowerPoint</Application>
  <DocSecurity>0</DocSecurity>
  <PresentationFormat>自定义</PresentationFormat>
  <Lines>0</Lines>
  <Paragraphs>311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ckb</cp:lastModifiedBy>
  <cp:revision>38</cp:revision>
  <cp:lastPrinted>2020-04-02T09:13:01Z</cp:lastPrinted>
  <dcterms:created xsi:type="dcterms:W3CDTF">2016-12-30T07:11:48Z</dcterms:created>
  <dcterms:modified xsi:type="dcterms:W3CDTF">2020-04-23T09:57:35Z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